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4E0BD7-8167-49B7-BC10-DCD5818CC5BC}" type="datetimeFigureOut">
              <a:rPr lang="en-US" smtClean="0"/>
              <a:t>4/7/2020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ECB2AB-81A6-4D4D-9B55-10B91841B844}" type="slidenum">
              <a:rPr lang="en-US" smtClean="0"/>
              <a:t>‹#›</a:t>
            </a:fld>
            <a:endParaRPr lang="en-US"/>
          </a:p>
        </p:txBody>
      </p:sp>
    </p:spTree>
    <p:extLst>
      <p:ext uri="{BB962C8B-B14F-4D97-AF65-F5344CB8AC3E}">
        <p14:creationId xmlns:p14="http://schemas.microsoft.com/office/powerpoint/2010/main" val="734997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ECB2AB-81A6-4D4D-9B55-10B91841B844}" type="slidenum">
              <a:rPr lang="en-US" smtClean="0"/>
              <a:t>18</a:t>
            </a:fld>
            <a:endParaRPr lang="en-US"/>
          </a:p>
        </p:txBody>
      </p:sp>
    </p:spTree>
    <p:extLst>
      <p:ext uri="{BB962C8B-B14F-4D97-AF65-F5344CB8AC3E}">
        <p14:creationId xmlns:p14="http://schemas.microsoft.com/office/powerpoint/2010/main" val="2669734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4/7/2020</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Client Centered Counselling</a:t>
            </a:r>
            <a:endParaRPr lang="en-US" dirty="0"/>
          </a:p>
        </p:txBody>
      </p:sp>
      <p:sp>
        <p:nvSpPr>
          <p:cNvPr id="3" name="Subtitle 2"/>
          <p:cNvSpPr>
            <a:spLocks noGrp="1"/>
          </p:cNvSpPr>
          <p:nvPr>
            <p:ph type="subTitle" idx="1"/>
          </p:nvPr>
        </p:nvSpPr>
        <p:spPr/>
        <p:txBody>
          <a:bodyPr>
            <a:noAutofit/>
          </a:bodyPr>
          <a:lstStyle/>
          <a:p>
            <a:r>
              <a:rPr lang="en-US" sz="2800" dirty="0" smtClean="0"/>
              <a:t>By Dr. Nadeem Khan</a:t>
            </a:r>
          </a:p>
          <a:p>
            <a:r>
              <a:rPr lang="en-US" sz="2800" dirty="0" smtClean="0"/>
              <a:t>Lecturer IER, University of Peshawar</a:t>
            </a:r>
          </a:p>
          <a:p>
            <a:r>
              <a:rPr lang="en-US" sz="2800" dirty="0" smtClean="0"/>
              <a:t>Semester 6</a:t>
            </a:r>
            <a:r>
              <a:rPr lang="en-US" sz="2800" baseline="30000" dirty="0" smtClean="0"/>
              <a:t>th</a:t>
            </a:r>
            <a:r>
              <a:rPr lang="en-US" sz="2800" dirty="0" smtClean="0"/>
              <a:t> </a:t>
            </a:r>
          </a:p>
          <a:p>
            <a:r>
              <a:rPr lang="en-US" sz="2800" dirty="0" smtClean="0"/>
              <a:t>Subject: Introduction to Guidance and Counselling </a:t>
            </a:r>
            <a:endParaRPr lang="en-US" sz="2800" dirty="0"/>
          </a:p>
        </p:txBody>
      </p:sp>
    </p:spTree>
    <p:extLst>
      <p:ext uri="{BB962C8B-B14F-4D97-AF65-F5344CB8AC3E}">
        <p14:creationId xmlns:p14="http://schemas.microsoft.com/office/powerpoint/2010/main" val="4224632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2800" dirty="0" smtClean="0"/>
              <a:t>The most important part of the private world of the individual is the way he sees himself/herself- his self concept </a:t>
            </a:r>
          </a:p>
          <a:p>
            <a:r>
              <a:rPr lang="en-US" sz="2800" dirty="0" smtClean="0"/>
              <a:t>The self concept is the composite of all the attitudes a person has about himself including such traits as physical appearance, intelligence and social aptitude</a:t>
            </a:r>
          </a:p>
          <a:p>
            <a:r>
              <a:rPr lang="en-US" sz="2800" dirty="0" smtClean="0"/>
              <a:t>It is postulated that each individual through his interaction with the world around him in the process of growing up has formulated this self-concept</a:t>
            </a:r>
            <a:endParaRPr lang="en-US" sz="2800" dirty="0"/>
          </a:p>
        </p:txBody>
      </p:sp>
    </p:spTree>
    <p:extLst>
      <p:ext uri="{BB962C8B-B14F-4D97-AF65-F5344CB8AC3E}">
        <p14:creationId xmlns:p14="http://schemas.microsoft.com/office/powerpoint/2010/main" val="316412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2800" dirty="0" smtClean="0"/>
              <a:t>The client must first be helped to understand himself through the expression of his feelings in the permissive atmosphere</a:t>
            </a:r>
          </a:p>
          <a:p>
            <a:r>
              <a:rPr lang="en-US" sz="2800" dirty="0" smtClean="0"/>
              <a:t>Then with the help of his counselor who encourages him by his accepting and understanding attitudes the individual gains the courage to change his way of seeing himself</a:t>
            </a:r>
          </a:p>
          <a:p>
            <a:r>
              <a:rPr lang="en-US" sz="2800" dirty="0" smtClean="0"/>
              <a:t>A chief purpose of the counselor is to reflect the feelings of the client  </a:t>
            </a:r>
            <a:endParaRPr lang="en-US" sz="2800" dirty="0"/>
          </a:p>
        </p:txBody>
      </p:sp>
    </p:spTree>
    <p:extLst>
      <p:ext uri="{BB962C8B-B14F-4D97-AF65-F5344CB8AC3E}">
        <p14:creationId xmlns:p14="http://schemas.microsoft.com/office/powerpoint/2010/main" val="994671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2800" dirty="0" smtClean="0"/>
              <a:t>As the self-concept becomes more compatible with objective reality the individual has less tension and functions more normally since he no longer is driving himself/herself to achieve an unrealistic goal</a:t>
            </a:r>
          </a:p>
          <a:p>
            <a:r>
              <a:rPr lang="en-US" sz="2800" dirty="0" smtClean="0"/>
              <a:t>As self concept comes nearer to conforming to the individual day by day experiences, he not only becomes more relaxed but is able to perform at a higher level than when he expected the impossible from himself/herself </a:t>
            </a:r>
            <a:endParaRPr lang="en-US" sz="2800" dirty="0"/>
          </a:p>
        </p:txBody>
      </p:sp>
    </p:spTree>
    <p:extLst>
      <p:ext uri="{BB962C8B-B14F-4D97-AF65-F5344CB8AC3E}">
        <p14:creationId xmlns:p14="http://schemas.microsoft.com/office/powerpoint/2010/main" val="310767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smtClean="0"/>
              <a:t>This counselling approach is based on a theory of personality that views the individual as in a process of becoming achieving worth and dignity and seeking to actualize potential maintenance and enhancement of the self are the overriding concerns in a person life</a:t>
            </a:r>
          </a:p>
          <a:p>
            <a:r>
              <a:rPr lang="en-US" sz="3200" dirty="0" smtClean="0"/>
              <a:t>The individuals own perceptions of his or her world not someone else’s are reality</a:t>
            </a:r>
            <a:endParaRPr lang="en-US" sz="3200" dirty="0"/>
          </a:p>
        </p:txBody>
      </p:sp>
    </p:spTree>
    <p:extLst>
      <p:ext uri="{BB962C8B-B14F-4D97-AF65-F5344CB8AC3E}">
        <p14:creationId xmlns:p14="http://schemas.microsoft.com/office/powerpoint/2010/main" val="237243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smtClean="0"/>
              <a:t>As enhancement of the self is a basic process of growth and development threats to it; such as, lack of love or positive regards arouse defenses that tend to distort reality and arouse anxiety</a:t>
            </a:r>
          </a:p>
          <a:p>
            <a:r>
              <a:rPr lang="en-US" sz="3200" dirty="0" smtClean="0"/>
              <a:t>Therapy is aimed at helping the individual utilize technique used but the emphasis is on building a relationship that is accepting, safe and understanding </a:t>
            </a:r>
          </a:p>
          <a:p>
            <a:endParaRPr lang="en-US" sz="3200" dirty="0"/>
          </a:p>
        </p:txBody>
      </p:sp>
    </p:spTree>
    <p:extLst>
      <p:ext uri="{BB962C8B-B14F-4D97-AF65-F5344CB8AC3E}">
        <p14:creationId xmlns:p14="http://schemas.microsoft.com/office/powerpoint/2010/main" val="4031070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3200" dirty="0"/>
              <a:t>Because of </a:t>
            </a:r>
            <a:r>
              <a:rPr lang="en-US" sz="3200" dirty="0" smtClean="0"/>
              <a:t>relationship the counselee can identify and look at threat adjust perceptions and carry out self exploration to understand values, needs and beliefs</a:t>
            </a:r>
          </a:p>
          <a:p>
            <a:r>
              <a:rPr lang="en-US" sz="3200" dirty="0" smtClean="0"/>
              <a:t>Self exploration usually negative at first leads individuals to trust their own perceptions more fully to become more actualized and to make full use of potential</a:t>
            </a:r>
            <a:endParaRPr lang="en-US" sz="3200" dirty="0"/>
          </a:p>
        </p:txBody>
      </p:sp>
    </p:spTree>
    <p:extLst>
      <p:ext uri="{BB962C8B-B14F-4D97-AF65-F5344CB8AC3E}">
        <p14:creationId xmlns:p14="http://schemas.microsoft.com/office/powerpoint/2010/main" val="795900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smtClean="0"/>
              <a:t>Other types of assistance such as providing information are not part of the therapeutic process</a:t>
            </a:r>
          </a:p>
          <a:p>
            <a:r>
              <a:rPr lang="en-US" sz="3200" dirty="0" smtClean="0"/>
              <a:t>Therapy by definition applies only to the process of interaction for self exploration by feeling potential therapy enables the client to take positive action to find the information</a:t>
            </a:r>
            <a:endParaRPr lang="en-US" sz="3200" dirty="0"/>
          </a:p>
        </p:txBody>
      </p:sp>
    </p:spTree>
    <p:extLst>
      <p:ext uri="{BB962C8B-B14F-4D97-AF65-F5344CB8AC3E}">
        <p14:creationId xmlns:p14="http://schemas.microsoft.com/office/powerpoint/2010/main" val="1257072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smtClean="0"/>
              <a:t>The counselor does not direct manipulate or control</a:t>
            </a:r>
          </a:p>
          <a:p>
            <a:r>
              <a:rPr lang="en-US" sz="3200" dirty="0" smtClean="0"/>
              <a:t>Responsibility for what to discuss goals to reached and decisions about the length of therapy rests with the counselee</a:t>
            </a:r>
          </a:p>
          <a:p>
            <a:r>
              <a:rPr lang="en-US" sz="3200" dirty="0" smtClean="0"/>
              <a:t>A facilitative human relation is provided positive growth results</a:t>
            </a:r>
            <a:endParaRPr lang="en-US" sz="3200" dirty="0"/>
          </a:p>
        </p:txBody>
      </p:sp>
    </p:spTree>
    <p:extLst>
      <p:ext uri="{BB962C8B-B14F-4D97-AF65-F5344CB8AC3E}">
        <p14:creationId xmlns:p14="http://schemas.microsoft.com/office/powerpoint/2010/main" val="2458517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2600" dirty="0" smtClean="0"/>
              <a:t>The client-centered counselor typically does not ask how he can cure the client, solve a particular problem  or promote this or that specific change</a:t>
            </a:r>
          </a:p>
          <a:p>
            <a:r>
              <a:rPr lang="en-US" sz="2600" dirty="0" smtClean="0"/>
              <a:t>He asks how he can provide a relationship which the client can use for his own personal growth, in way pertinent to his own situation</a:t>
            </a:r>
          </a:p>
          <a:p>
            <a:r>
              <a:rPr lang="en-US" sz="2600" dirty="0" smtClean="0"/>
              <a:t>With in this emphasis there is of course the expectation that the client can use for his personal growth, the client-will discover better ways of meeting life problems and that his behaviour will change in ways which are more mature, more socialized and more self-enhancing</a:t>
            </a:r>
          </a:p>
        </p:txBody>
      </p:sp>
    </p:spTree>
    <p:extLst>
      <p:ext uri="{BB962C8B-B14F-4D97-AF65-F5344CB8AC3E}">
        <p14:creationId xmlns:p14="http://schemas.microsoft.com/office/powerpoint/2010/main" val="1999700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2600" dirty="0" smtClean="0"/>
              <a:t>Specific goals for counselling are not set because the counselor’s primary objective is to create the conditions</a:t>
            </a:r>
          </a:p>
          <a:p>
            <a:r>
              <a:rPr lang="en-US" sz="2600" dirty="0" smtClean="0"/>
              <a:t>Emphasis on determining and then promoting specific goals tends to interfere with creating the desired conditions</a:t>
            </a:r>
          </a:p>
          <a:p>
            <a:r>
              <a:rPr lang="en-US" sz="2600" dirty="0" smtClean="0"/>
              <a:t>Focusing the counselling on specific goals does not interfere with establishing the conditions to maximum extent possible but they can still be achieved to a substantial degree if the counselor focus on the creating the conditions as well as on specific goals of the counselling </a:t>
            </a:r>
            <a:endParaRPr lang="en-US" sz="2600" dirty="0"/>
          </a:p>
        </p:txBody>
      </p:sp>
    </p:spTree>
    <p:extLst>
      <p:ext uri="{BB962C8B-B14F-4D97-AF65-F5344CB8AC3E}">
        <p14:creationId xmlns:p14="http://schemas.microsoft.com/office/powerpoint/2010/main" val="1371660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smtClean="0"/>
              <a:t>Client entered counselling or non-directive counselling as it is sometime called, drives from the work of Carl Rogers</a:t>
            </a:r>
          </a:p>
          <a:p>
            <a:r>
              <a:rPr lang="en-US" sz="3200" dirty="0" smtClean="0"/>
              <a:t>As it developed over the years it has come to encompass many areas; such as, personality development, group leadership, education and learning, creativity, interpersonal relations and the nature of fully functioning person  </a:t>
            </a:r>
            <a:endParaRPr lang="en-US" sz="3200" dirty="0"/>
          </a:p>
        </p:txBody>
      </p:sp>
    </p:spTree>
    <p:extLst>
      <p:ext uri="{BB962C8B-B14F-4D97-AF65-F5344CB8AC3E}">
        <p14:creationId xmlns:p14="http://schemas.microsoft.com/office/powerpoint/2010/main" val="2484005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2800" dirty="0" smtClean="0"/>
              <a:t>Closely related to the goals is the fact that concerned primarily with personality and personality change </a:t>
            </a:r>
          </a:p>
          <a:p>
            <a:r>
              <a:rPr lang="en-US" sz="2800" dirty="0" smtClean="0"/>
              <a:t>The goal of counselling is implied by the theory is to dissolve the conditions of worth and thereby increase the degree of congruence between the self-concept and experience</a:t>
            </a:r>
          </a:p>
          <a:p>
            <a:r>
              <a:rPr lang="en-US" sz="2800" dirty="0" smtClean="0"/>
              <a:t>In this way the client becomes a more fully functioning person </a:t>
            </a:r>
            <a:endParaRPr lang="en-US" sz="2800" dirty="0"/>
          </a:p>
        </p:txBody>
      </p:sp>
    </p:spTree>
    <p:extLst>
      <p:ext uri="{BB962C8B-B14F-4D97-AF65-F5344CB8AC3E}">
        <p14:creationId xmlns:p14="http://schemas.microsoft.com/office/powerpoint/2010/main" val="4241914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2600" dirty="0" smtClean="0"/>
              <a:t>Twenty to forty years ago client-centered theory would have has only marginal relevance to the field of general counselling because at that time the guidance counselor tended to cognitive-informational approach</a:t>
            </a:r>
          </a:p>
          <a:p>
            <a:r>
              <a:rPr lang="en-US" sz="2600" dirty="0" smtClean="0"/>
              <a:t>However today of two changes which have occurred in the conception of general counselling (1) Motivations, attitudes and emotions are now seen as important in such life tasks as choosing educational and vocational  objectives and (2) the general counselor is now expected to work with many frankly personal and emotional problems which have been the central concern of client-centered theory</a:t>
            </a:r>
            <a:endParaRPr lang="en-US" sz="2600" dirty="0"/>
          </a:p>
        </p:txBody>
      </p:sp>
    </p:spTree>
    <p:extLst>
      <p:ext uri="{BB962C8B-B14F-4D97-AF65-F5344CB8AC3E}">
        <p14:creationId xmlns:p14="http://schemas.microsoft.com/office/powerpoint/2010/main" val="3525080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800" dirty="0" smtClean="0"/>
              <a:t>As a final point it should be emphasized that all counselling takes place in an interpersonal relationship in which constructive personality growth and change can take place</a:t>
            </a:r>
          </a:p>
          <a:p>
            <a:r>
              <a:rPr lang="en-US" sz="2800" dirty="0" smtClean="0"/>
              <a:t>In this sense client-centered counselling is directly relevant to any helping relationship</a:t>
            </a:r>
          </a:p>
          <a:p>
            <a:r>
              <a:rPr lang="en-US" sz="2800" dirty="0" smtClean="0"/>
              <a:t>The counselor will be maintaining the essence of the client-centered approach if he succeeds in creating a counseling relationship in which his client has the experience of being fully received  </a:t>
            </a:r>
            <a:endParaRPr lang="en-US" sz="2800" dirty="0"/>
          </a:p>
        </p:txBody>
      </p:sp>
    </p:spTree>
    <p:extLst>
      <p:ext uri="{BB962C8B-B14F-4D97-AF65-F5344CB8AC3E}">
        <p14:creationId xmlns:p14="http://schemas.microsoft.com/office/powerpoint/2010/main" val="519392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295400"/>
            <a:ext cx="8229600" cy="4876800"/>
          </a:xfrm>
        </p:spPr>
        <p:txBody>
          <a:bodyPr>
            <a:noAutofit/>
          </a:bodyPr>
          <a:lstStyle/>
          <a:p>
            <a:r>
              <a:rPr lang="en-US" sz="3200" dirty="0" smtClean="0"/>
              <a:t>Rogers define client centered counselling as definitely structured relationship highly permissive in nature in which the client finds an opportunity to explore without defensiveness</a:t>
            </a:r>
          </a:p>
          <a:p>
            <a:r>
              <a:rPr lang="en-US" sz="3200" dirty="0" smtClean="0"/>
              <a:t>The purpose of this type of counselling is to assist the client himself/herself in establishing better ways of adjusting. It is the counselor's interested acceptance of the clients beginning reactions which initiates the therapeutic process     </a:t>
            </a:r>
            <a:endParaRPr lang="en-US" sz="3200" dirty="0"/>
          </a:p>
        </p:txBody>
      </p:sp>
    </p:spTree>
    <p:extLst>
      <p:ext uri="{BB962C8B-B14F-4D97-AF65-F5344CB8AC3E}">
        <p14:creationId xmlns:p14="http://schemas.microsoft.com/office/powerpoint/2010/main" val="3785126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3200" dirty="0" smtClean="0"/>
              <a:t>In non-directive or client centered relationship, the client experiences a social bond which is different from any type of relationship previously experienced</a:t>
            </a:r>
          </a:p>
          <a:p>
            <a:r>
              <a:rPr lang="en-US" sz="3200" dirty="0" smtClean="0"/>
              <a:t>The counselling relationship is one in which warmth of acceptance and absence of any coercion or personal pressure on the part of the counselor permits the maximum expression of feelings, attitudes and problems by the counselee</a:t>
            </a:r>
            <a:endParaRPr lang="en-US" sz="3200" dirty="0"/>
          </a:p>
        </p:txBody>
      </p:sp>
    </p:spTree>
    <p:extLst>
      <p:ext uri="{BB962C8B-B14F-4D97-AF65-F5344CB8AC3E}">
        <p14:creationId xmlns:p14="http://schemas.microsoft.com/office/powerpoint/2010/main" val="2821149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800" dirty="0" smtClean="0"/>
              <a:t>In this unique experience of complete emotional freedom within a well defined framework the client is free to recognise and understand his/her impulses and patterns, positive and negative, as in no other relationship</a:t>
            </a:r>
          </a:p>
          <a:p>
            <a:r>
              <a:rPr lang="en-US" sz="2800" dirty="0" smtClean="0"/>
              <a:t>In a good client centered counselling relationship the counselor is thus able by creating a helpful counselling atmosphere to assist the client in becoming aware of his deeper feelings and attitudes and in accepting as part of himself  </a:t>
            </a:r>
            <a:endParaRPr lang="en-US" sz="2800" dirty="0"/>
          </a:p>
        </p:txBody>
      </p:sp>
    </p:spTree>
    <p:extLst>
      <p:ext uri="{BB962C8B-B14F-4D97-AF65-F5344CB8AC3E}">
        <p14:creationId xmlns:p14="http://schemas.microsoft.com/office/powerpoint/2010/main" val="2530831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endParaRPr lang="en-US" dirty="0"/>
          </a:p>
        </p:txBody>
      </p:sp>
      <p:sp>
        <p:nvSpPr>
          <p:cNvPr id="3" name="Content Placeholder 2"/>
          <p:cNvSpPr>
            <a:spLocks noGrp="1"/>
          </p:cNvSpPr>
          <p:nvPr>
            <p:ph idx="1"/>
          </p:nvPr>
        </p:nvSpPr>
        <p:spPr/>
        <p:txBody>
          <a:bodyPr>
            <a:noAutofit/>
          </a:bodyPr>
          <a:lstStyle/>
          <a:p>
            <a:r>
              <a:rPr lang="en-US" sz="3200" dirty="0" smtClean="0"/>
              <a:t>Non directive counselling is characterized by thinking not about or for the individual but with him. It places emphasis on the forces within the individual rather than on the forces without. It places emphasis on adjustment of the individual by himself not by the counselor </a:t>
            </a:r>
            <a:endParaRPr lang="en-US" sz="3200" dirty="0"/>
          </a:p>
        </p:txBody>
      </p:sp>
    </p:spTree>
    <p:extLst>
      <p:ext uri="{BB962C8B-B14F-4D97-AF65-F5344CB8AC3E}">
        <p14:creationId xmlns:p14="http://schemas.microsoft.com/office/powerpoint/2010/main" val="4117642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2600" dirty="0" smtClean="0"/>
              <a:t>In client centered counselling the “ focus of evaluation” is in the client. Rogers states that the function of responsible integration of knowledge the evaluation activities are lodged with the client and he is respected as the person upon whom they rest</a:t>
            </a:r>
          </a:p>
          <a:p>
            <a:r>
              <a:rPr lang="en-US" sz="2600" dirty="0" smtClean="0"/>
              <a:t>It would appear that the basic assumptions of democracy and those of client centered therapy are one and the same that the individual has the right to make his own decisions and that each individual has the capacity for constructive handling of his life problems are certainly tenets of democracy as well as of client centeredness  </a:t>
            </a:r>
            <a:endParaRPr lang="en-US" sz="2600" dirty="0"/>
          </a:p>
        </p:txBody>
      </p:sp>
    </p:spTree>
    <p:extLst>
      <p:ext uri="{BB962C8B-B14F-4D97-AF65-F5344CB8AC3E}">
        <p14:creationId xmlns:p14="http://schemas.microsoft.com/office/powerpoint/2010/main" val="797824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800" dirty="0" smtClean="0"/>
              <a:t>The non directive or client centered approach has special utility in dealing with the personal problems of youth as opposed to decision making problems</a:t>
            </a:r>
          </a:p>
          <a:p>
            <a:r>
              <a:rPr lang="en-US" sz="2800" dirty="0" smtClean="0"/>
              <a:t>The counselor creates an atmosphere in which the client experiences a feeling of freedom and can work through his problems with the counselor serving, as a catalyst and as a mirror for reflecting the client’s feelings back to him for a closer examination</a:t>
            </a:r>
            <a:endParaRPr lang="en-US" sz="2800" dirty="0"/>
          </a:p>
        </p:txBody>
      </p:sp>
    </p:spTree>
    <p:extLst>
      <p:ext uri="{BB962C8B-B14F-4D97-AF65-F5344CB8AC3E}">
        <p14:creationId xmlns:p14="http://schemas.microsoft.com/office/powerpoint/2010/main" val="488050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2800" dirty="0" smtClean="0"/>
              <a:t>The client centered counselor demonstrates an implicit in the powers of the client to make a resolution of his own difficulties if he is allowed to examine himself/herself freely without defensiveness</a:t>
            </a:r>
          </a:p>
          <a:p>
            <a:r>
              <a:rPr lang="en-US" sz="2800" dirty="0" smtClean="0"/>
              <a:t>The supposition is that the client has not been able to see himself/herself or his problems in their realistic perspective because he is trying to live up to unreasonable expectations of himself both on his own part and on the part of others </a:t>
            </a:r>
          </a:p>
        </p:txBody>
      </p:sp>
    </p:spTree>
    <p:extLst>
      <p:ext uri="{BB962C8B-B14F-4D97-AF65-F5344CB8AC3E}">
        <p14:creationId xmlns:p14="http://schemas.microsoft.com/office/powerpoint/2010/main" val="40921857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151</TotalTime>
  <Words>1405</Words>
  <Application>Microsoft Office PowerPoint</Application>
  <PresentationFormat>On-screen Show (4:3)</PresentationFormat>
  <Paragraphs>55</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Clarity</vt:lpstr>
      <vt:lpstr>Client Centered Counselling</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Client Centered Counselling</dc:title>
  <dc:creator>Hashir</dc:creator>
  <cp:lastModifiedBy>khan</cp:lastModifiedBy>
  <cp:revision>55</cp:revision>
  <dcterms:created xsi:type="dcterms:W3CDTF">2006-08-16T00:00:00Z</dcterms:created>
  <dcterms:modified xsi:type="dcterms:W3CDTF">2020-04-08T06:54:57Z</dcterms:modified>
</cp:coreProperties>
</file>